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91" r:id="rId5"/>
    <p:sldId id="274" r:id="rId6"/>
    <p:sldId id="282" r:id="rId7"/>
    <p:sldId id="260" r:id="rId8"/>
    <p:sldId id="259" r:id="rId9"/>
    <p:sldId id="261" r:id="rId10"/>
    <p:sldId id="262" r:id="rId11"/>
    <p:sldId id="263" r:id="rId12"/>
    <p:sldId id="264" r:id="rId13"/>
    <p:sldId id="284" r:id="rId14"/>
    <p:sldId id="285" r:id="rId15"/>
    <p:sldId id="265" r:id="rId16"/>
    <p:sldId id="266" r:id="rId17"/>
    <p:sldId id="267" r:id="rId18"/>
    <p:sldId id="268" r:id="rId19"/>
    <p:sldId id="269" r:id="rId20"/>
    <p:sldId id="271" r:id="rId21"/>
    <p:sldId id="270" r:id="rId22"/>
    <p:sldId id="272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6" r:id="rId31"/>
    <p:sldId id="287" r:id="rId32"/>
    <p:sldId id="283" r:id="rId33"/>
    <p:sldId id="281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03.06.2021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ver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1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102;&#1085;&#1099;&#1081;%20&#1092;&#1080;&#1085;&#1072;&#1085;&#1089;&#1080;&#1089;&#1090;\&#1053;&#1086;&#1074;&#1099;&#1081;%20&#1087;&#1088;&#1086;&#1077;&#1082;&#1090;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102;&#1085;&#1099;&#1081;%20&#1092;&#1080;&#1085;&#1072;&#1085;&#1089;&#1080;&#1089;&#1090;\videoplayback.mp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102;&#1085;&#1099;&#1081;%20&#1092;&#1080;&#1085;&#1072;&#1085;&#1089;&#1080;&#1089;&#1090;\&#1060;&#1080;&#1082;&#1089;&#1080;&#1082;&#1080;%20-%20&#1044;&#1077;&#1085;&#1100;&#1075;&#1080;%20_%20Fixiki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102;&#1085;&#1099;&#1081;%20&#1092;&#1080;&#1085;&#1072;&#1085;&#1089;&#1080;&#1089;&#1090;\&#1092;&#1080;&#1082;&#1089;&#1080;&#1082;&#1080;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file:///C:\Users\User\Desktop\&#1102;&#1085;&#1099;&#1081;%20&#1092;&#1080;&#1085;&#1072;&#1085;&#1089;&#1080;&#1089;&#1090;\&#1085;&#1077;&#1090;.mp3" TargetMode="External"/><Relationship Id="rId1" Type="http://schemas.openxmlformats.org/officeDocument/2006/relationships/audio" Target="file:///C:\Users\User\Desktop\&#1102;&#1085;&#1099;&#1081;%20&#1092;&#1080;&#1085;&#1072;&#1085;&#1089;&#1080;&#1089;&#1090;\&#1076;&#1072;.mp3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257525"/>
            <a:ext cx="5143536" cy="36004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1142984"/>
            <a:ext cx="78581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altLang="ko-KR" sz="7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Юный финансист</a:t>
            </a:r>
            <a:endParaRPr lang="ru-RU" sz="72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22859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дидактическая игра по финансовой грамотности для детей старшего дошкольного возраста</a:t>
            </a:r>
            <a:r>
              <a: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5715016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Подготовили: Кочеткова Т.В       	            Матвеева Е.В</a:t>
            </a:r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714356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Герой какой сказки закопал 5 золотых монет на Поле Чудес в Стране </a:t>
            </a:r>
            <a:r>
              <a:rPr lang="ru-RU" sz="2400" b="1" dirty="0" err="1" smtClean="0"/>
              <a:t>Дураков</a:t>
            </a:r>
            <a:r>
              <a:rPr lang="ru-RU" sz="2400" b="1" dirty="0" smtClean="0"/>
              <a:t>, чтобы вырастить  золотое дерево. Как его зовут? </a:t>
            </a:r>
            <a:endParaRPr lang="ru-RU" sz="2400" b="1" dirty="0"/>
          </a:p>
        </p:txBody>
      </p:sp>
      <p:pic>
        <p:nvPicPr>
          <p:cNvPr id="3" name="Буратино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2000239"/>
            <a:ext cx="2357454" cy="3730147"/>
          </a:xfrm>
          <a:prstGeom prst="rect">
            <a:avLst/>
          </a:prstGeom>
        </p:spPr>
      </p:pic>
      <p:pic>
        <p:nvPicPr>
          <p:cNvPr id="4" name="Кот">
            <a:extLst>
              <a:ext uri="{FF2B5EF4-FFF2-40B4-BE49-F238E27FC236}">
                <a16:creationId xmlns="" xmlns:a16="http://schemas.microsoft.com/office/drawing/2014/main" id="{4A8FBF29-DF98-4330-9A2C-AE48AB06C3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78" y="2440994"/>
            <a:ext cx="2928958" cy="4144845"/>
          </a:xfrm>
          <a:prstGeom prst="rect">
            <a:avLst/>
          </a:prstGeom>
        </p:spPr>
      </p:pic>
      <p:pic>
        <p:nvPicPr>
          <p:cNvPr id="5" name="Чипполино">
            <a:extLst>
              <a:ext uri="{FF2B5EF4-FFF2-40B4-BE49-F238E27FC236}">
                <a16:creationId xmlns="" xmlns:a16="http://schemas.microsoft.com/office/drawing/2014/main" id="{4782CECB-76EF-4E10-B74F-F93EA371E7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1714488"/>
            <a:ext cx="2500330" cy="4277838"/>
          </a:xfrm>
          <a:prstGeom prst="rect">
            <a:avLst/>
          </a:prstGeom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358346" y="2143116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29784" y="2714620"/>
            <a:ext cx="244475" cy="244475"/>
          </a:xfrm>
          <a:prstGeom prst="rect">
            <a:avLst/>
          </a:prstGeom>
        </p:spPr>
      </p:pic>
      <p:pic>
        <p:nvPicPr>
          <p:cNvPr id="8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58346" y="342900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33334 L -2.22222E-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 какой сказке на трех сундуках с медными, серебряными и золотыми монетами сидели  собаки. </a:t>
            </a:r>
            <a:endParaRPr lang="ru-RU" sz="2400" b="1" dirty="0"/>
          </a:p>
        </p:txBody>
      </p:sp>
      <p:pic>
        <p:nvPicPr>
          <p:cNvPr id="3" name="Огниво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4697" r="9978"/>
          <a:stretch>
            <a:fillRect/>
          </a:stretch>
        </p:blipFill>
        <p:spPr>
          <a:xfrm>
            <a:off x="5357818" y="1500174"/>
            <a:ext cx="2857520" cy="2845195"/>
          </a:xfrm>
          <a:prstGeom prst="rect">
            <a:avLst/>
          </a:prstGeom>
        </p:spPr>
      </p:pic>
      <p:pic>
        <p:nvPicPr>
          <p:cNvPr id="4" name="Репка">
            <a:extLst>
              <a:ext uri="{FF2B5EF4-FFF2-40B4-BE49-F238E27FC236}">
                <a16:creationId xmlns="" xmlns:a16="http://schemas.microsoft.com/office/drawing/2014/main" id="{8D42B1E7-FE00-4B3B-850C-5005F56D2E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84" y="4357694"/>
            <a:ext cx="3984444" cy="2365997"/>
          </a:xfrm>
          <a:prstGeom prst="rect">
            <a:avLst/>
          </a:prstGeom>
        </p:spPr>
      </p:pic>
      <p:pic>
        <p:nvPicPr>
          <p:cNvPr id="19458" name="волк и лиса" descr="https://printonic.ru/uploads/images/2016/02/22/img_56caba852b06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5" y="1500174"/>
            <a:ext cx="3541445" cy="2643206"/>
          </a:xfrm>
          <a:prstGeom prst="rect">
            <a:avLst/>
          </a:prstGeom>
          <a:noFill/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29784" y="1357298"/>
            <a:ext cx="244475" cy="244475"/>
          </a:xfrm>
          <a:prstGeom prst="rect">
            <a:avLst/>
          </a:prstGeom>
        </p:spPr>
      </p:pic>
      <p:pic>
        <p:nvPicPr>
          <p:cNvPr id="9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72660" y="1785926"/>
            <a:ext cx="244475" cy="244475"/>
          </a:xfrm>
          <a:prstGeom prst="rect">
            <a:avLst/>
          </a:prstGeom>
        </p:spPr>
      </p:pic>
      <p:pic>
        <p:nvPicPr>
          <p:cNvPr id="11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58346" y="150017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46968 L 2.77778E-6 -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85794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/>
              <a:t>Что нашла Муха, когда пошла по полю  в сказке «Муха-Цокотуха»?</a:t>
            </a:r>
            <a:endParaRPr lang="ru-RU" sz="2400" b="1" dirty="0"/>
          </a:p>
        </p:txBody>
      </p:sp>
      <p:pic>
        <p:nvPicPr>
          <p:cNvPr id="3" name="Туфли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76" y="1571612"/>
            <a:ext cx="3174622" cy="3174622"/>
          </a:xfrm>
          <a:prstGeom prst="rect">
            <a:avLst/>
          </a:prstGeom>
        </p:spPr>
      </p:pic>
      <p:pic>
        <p:nvPicPr>
          <p:cNvPr id="4" name="Конфета">
            <a:extLst>
              <a:ext uri="{FF2B5EF4-FFF2-40B4-BE49-F238E27FC236}">
                <a16:creationId xmlns="" xmlns:a16="http://schemas.microsoft.com/office/drawing/2014/main" id="{51AF2286-BA93-43AA-944D-611A9030AF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64" y="4429132"/>
            <a:ext cx="4392488" cy="2330997"/>
          </a:xfrm>
          <a:prstGeom prst="rect">
            <a:avLst/>
          </a:prstGeom>
        </p:spPr>
      </p:pic>
      <p:pic>
        <p:nvPicPr>
          <p:cNvPr id="5" name="Копейка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8" y="1571612"/>
            <a:ext cx="2571768" cy="2571768"/>
          </a:xfrm>
          <a:prstGeom prst="rect">
            <a:avLst/>
          </a:prstGeom>
        </p:spPr>
      </p:pic>
      <p:pic>
        <p:nvPicPr>
          <p:cNvPr id="6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358346" y="1500174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72660" y="1785926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725060" y="1938326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42778 L 1.66667E-6 -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Какая русская народная сказка демонстрирует эффективность коллективного труда?</a:t>
            </a:r>
            <a:endParaRPr lang="ru-RU" sz="2400" b="1" dirty="0"/>
          </a:p>
        </p:txBody>
      </p:sp>
      <p:pic>
        <p:nvPicPr>
          <p:cNvPr id="1026" name="кот петух и лиса" descr="https://razvi-tie.ru/wp-content/uploads/2014/09/kot-petuh-i-lisa-e1546991302469-768x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28800"/>
            <a:ext cx="3672408" cy="2558254"/>
          </a:xfrm>
          <a:prstGeom prst="rect">
            <a:avLst/>
          </a:prstGeom>
          <a:noFill/>
        </p:spPr>
      </p:pic>
      <p:pic>
        <p:nvPicPr>
          <p:cNvPr id="1028" name="репка" descr="https://1.bp.blogspot.com/-J-C8wLpUNsE/UdH2BFrTwDI/AAAAAAAAFwA/4Tz9CbJef8s/s1421/21776_html_m368b293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221088"/>
            <a:ext cx="4464496" cy="2557424"/>
          </a:xfrm>
          <a:prstGeom prst="rect">
            <a:avLst/>
          </a:prstGeom>
          <a:noFill/>
        </p:spPr>
      </p:pic>
      <p:pic>
        <p:nvPicPr>
          <p:cNvPr id="1030" name="лисичка со скалочкой" descr="https://printonic.ru/uploads/images/2016/02/22/img_56cade846c958.jpg"/>
          <p:cNvPicPr>
            <a:picLocks noChangeAspect="1" noChangeArrowheads="1"/>
          </p:cNvPicPr>
          <p:nvPr/>
        </p:nvPicPr>
        <p:blipFill>
          <a:blip r:embed="rId6" cstate="print"/>
          <a:srcRect b="4579"/>
          <a:stretch>
            <a:fillRect/>
          </a:stretch>
        </p:blipFill>
        <p:spPr bwMode="auto">
          <a:xfrm flipH="1">
            <a:off x="4932040" y="1628799"/>
            <a:ext cx="2952328" cy="2553365"/>
          </a:xfrm>
          <a:prstGeom prst="rect">
            <a:avLst/>
          </a:prstGeom>
          <a:noFill/>
        </p:spPr>
      </p:pic>
      <p:pic>
        <p:nvPicPr>
          <p:cNvPr id="6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68544" y="1412776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24528" y="2060848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96536" y="24208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6470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Какой сказочной героине удалось за нетрудовую денежку сделать выгодную покупку к своему юбилею?</a:t>
            </a:r>
            <a:endParaRPr lang="ru-RU" sz="2400" b="1" dirty="0"/>
          </a:p>
        </p:txBody>
      </p:sp>
      <p:pic>
        <p:nvPicPr>
          <p:cNvPr id="43010" name="муха цокотуха" descr="https://img11.postila.ru/data/5a/50/de/9c/5a50de9c4d5b7d1eaf32b5c72f0cc428387c8f4dc16c9f3366c2aa6bb7b9c8e6.jpg"/>
          <p:cNvPicPr>
            <a:picLocks noChangeAspect="1" noChangeArrowheads="1"/>
          </p:cNvPicPr>
          <p:nvPr/>
        </p:nvPicPr>
        <p:blipFill>
          <a:blip r:embed="rId4" cstate="print"/>
          <a:srcRect b="10256"/>
          <a:stretch>
            <a:fillRect/>
          </a:stretch>
        </p:blipFill>
        <p:spPr bwMode="auto">
          <a:xfrm>
            <a:off x="179512" y="1700808"/>
            <a:ext cx="3587855" cy="2520280"/>
          </a:xfrm>
          <a:prstGeom prst="rect">
            <a:avLst/>
          </a:prstGeom>
          <a:noFill/>
        </p:spPr>
      </p:pic>
      <p:pic>
        <p:nvPicPr>
          <p:cNvPr id="43012" name="лягушка путешествиница" descr="https://ic.pics.livejournal.com/ansari75/74628110/320811/320811_original.jpg"/>
          <p:cNvPicPr>
            <a:picLocks noChangeAspect="1" noChangeArrowheads="1"/>
          </p:cNvPicPr>
          <p:nvPr/>
        </p:nvPicPr>
        <p:blipFill>
          <a:blip r:embed="rId5" cstate="print"/>
          <a:srcRect b="4537"/>
          <a:stretch>
            <a:fillRect/>
          </a:stretch>
        </p:blipFill>
        <p:spPr bwMode="auto">
          <a:xfrm>
            <a:off x="2051720" y="4287315"/>
            <a:ext cx="4896544" cy="2454053"/>
          </a:xfrm>
          <a:prstGeom prst="rect">
            <a:avLst/>
          </a:prstGeom>
          <a:noFill/>
        </p:spPr>
      </p:pic>
      <p:pic>
        <p:nvPicPr>
          <p:cNvPr id="43014" name="коза дереза" descr="https://i.ytimg.com/vi/rjO1hhmQTR8/maxres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628800"/>
            <a:ext cx="4464496" cy="2511279"/>
          </a:xfrm>
          <a:prstGeom prst="rect">
            <a:avLst/>
          </a:prstGeom>
          <a:noFill/>
        </p:spPr>
      </p:pic>
      <p:pic>
        <p:nvPicPr>
          <p:cNvPr id="6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68544" y="1484784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68544" y="2060848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40552" y="256490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2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428868"/>
            <a:ext cx="6021202" cy="42148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3042" y="928670"/>
            <a:ext cx="585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</a:rPr>
              <a:t>Загадки</a:t>
            </a:r>
            <a:endParaRPr lang="ru-RU" sz="9600" b="1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785794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 кладу их не в платок, Я кладу их в кошелек.</a:t>
            </a:r>
            <a:endParaRPr lang="ru-RU" sz="2400" b="1" dirty="0"/>
          </a:p>
        </p:txBody>
      </p:sp>
      <p:pic>
        <p:nvPicPr>
          <p:cNvPr id="26632" name="Picture 8" descr="https://top-1000.ru/foto/c0f8db3250223949840e716fb2930b14.jpg"/>
          <p:cNvPicPr>
            <a:picLocks noChangeAspect="1" noChangeArrowheads="1"/>
          </p:cNvPicPr>
          <p:nvPr/>
        </p:nvPicPr>
        <p:blipFill>
          <a:blip r:embed="rId2" cstate="print"/>
          <a:srcRect b="8092"/>
          <a:stretch>
            <a:fillRect/>
          </a:stretch>
        </p:blipFill>
        <p:spPr bwMode="auto">
          <a:xfrm>
            <a:off x="1785918" y="1714488"/>
            <a:ext cx="5357850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928670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У меня игрушка есть, И монеток в ней не счесть. Моя игрушка — свинка, Дырка у нее на спинке. Монетки в дырку я кладу, Когда их станет много, жду. </a:t>
            </a:r>
            <a:endParaRPr lang="ru-RU" sz="2400" b="1" dirty="0"/>
          </a:p>
        </p:txBody>
      </p:sp>
      <p:pic>
        <p:nvPicPr>
          <p:cNvPr id="25602" name="Picture 2" descr="https://yt3.ggpht.com/ytc/AAUvwniHSlRcOv6TDfCgr6VGUWKHt1tsfkfdG925nFL1=s900-c-k-c0x00ffffff-no-rj"/>
          <p:cNvPicPr>
            <a:picLocks noChangeAspect="1" noChangeArrowheads="1"/>
          </p:cNvPicPr>
          <p:nvPr/>
        </p:nvPicPr>
        <p:blipFill>
          <a:blip r:embed="rId2" cstate="print"/>
          <a:srcRect t="8642" b="14814"/>
          <a:stretch>
            <a:fillRect/>
          </a:stretch>
        </p:blipFill>
        <p:spPr bwMode="auto">
          <a:xfrm>
            <a:off x="1643042" y="2214554"/>
            <a:ext cx="5786418" cy="44291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857232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Кто товары продает —Молоко, сметану, мед?</a:t>
            </a:r>
            <a:endParaRPr lang="ru-RU" sz="2400" b="1" dirty="0"/>
          </a:p>
        </p:txBody>
      </p:sp>
      <p:pic>
        <p:nvPicPr>
          <p:cNvPr id="24578" name="Picture 2" descr="https://avatars.mds.yandex.net/get-zen_doc/1712117/pub_600d8cabcdf9ab055aa6d42f_600d958710f02c6bc219c8af/scale_1200"/>
          <p:cNvPicPr>
            <a:picLocks noChangeAspect="1" noChangeArrowheads="1"/>
          </p:cNvPicPr>
          <p:nvPr/>
        </p:nvPicPr>
        <p:blipFill>
          <a:blip r:embed="rId2" cstate="print"/>
          <a:srcRect t="5649"/>
          <a:stretch>
            <a:fillRect/>
          </a:stretch>
        </p:blipFill>
        <p:spPr bwMode="auto">
          <a:xfrm>
            <a:off x="1571604" y="1428736"/>
            <a:ext cx="5214974" cy="492037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857232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Кто товары покупает, Деньги продавцу вручает?</a:t>
            </a:r>
            <a:endParaRPr lang="ru-RU" sz="2400" b="1" dirty="0"/>
          </a:p>
        </p:txBody>
      </p:sp>
      <p:pic>
        <p:nvPicPr>
          <p:cNvPr id="23556" name="Picture 4" descr="https://avatars.mds.yandex.net/get-zen_doc/1716911/pub_5f3238553eeb0702725dd1aa_5f32387c35a84127b97420f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69" y="1571612"/>
            <a:ext cx="4951659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1142984"/>
            <a:ext cx="7072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Нажить много денег — храбрость;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сохранить их — мудрость,</a:t>
            </a:r>
            <a:b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 а умело расходовать их — искусство. </a:t>
            </a:r>
            <a:endParaRPr lang="ru-RU" sz="2800" b="1" dirty="0"/>
          </a:p>
        </p:txBody>
      </p:sp>
      <p:pic>
        <p:nvPicPr>
          <p:cNvPr id="6146" name="Picture 2" descr="https://ds04.infourok.ru/uploads/ex/113c/000ba9fb-879f6d55/hello_html_681baf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71744"/>
            <a:ext cx="5357850" cy="405105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857232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Это крупный магазин, У него не счесть витрин.</a:t>
            </a:r>
            <a:br>
              <a:rPr lang="ru-RU" sz="2400" b="1" dirty="0" smtClean="0"/>
            </a:br>
            <a:r>
              <a:rPr lang="ru-RU" sz="2400" b="1" dirty="0" smtClean="0"/>
              <a:t>Всё найдётся на прилавке -От одежды до булавки.</a:t>
            </a:r>
            <a:endParaRPr lang="ru-RU" sz="2400" b="1" dirty="0"/>
          </a:p>
        </p:txBody>
      </p:sp>
      <p:pic>
        <p:nvPicPr>
          <p:cNvPr id="32770" name="Picture 2" descr="https://naryto.org/data/forum/5c2c74e59bf1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863606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78579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На товаре быть должна</a:t>
            </a:r>
            <a:br>
              <a:rPr lang="ru-RU" sz="2400" b="1" dirty="0" smtClean="0"/>
            </a:br>
            <a:r>
              <a:rPr lang="ru-RU" sz="2400" b="1" dirty="0" smtClean="0"/>
              <a:t>Обязательной ..</a:t>
            </a:r>
            <a:endParaRPr lang="ru-RU" sz="2400" b="1" dirty="0"/>
          </a:p>
        </p:txBody>
      </p:sp>
      <p:pic>
        <p:nvPicPr>
          <p:cNvPr id="33794" name="Picture 2" descr="https://mytehno.ru/image/cache/catalog/API9d6b6f110151ea4dec1c4a56d4bcb839/tsenniki/IMG3c7e7949a1187563fed8c2fa0c473f11-1200x630.jpg"/>
          <p:cNvPicPr>
            <a:picLocks noChangeAspect="1" noChangeArrowheads="1"/>
          </p:cNvPicPr>
          <p:nvPr/>
        </p:nvPicPr>
        <p:blipFill>
          <a:blip r:embed="rId2" cstate="print"/>
          <a:srcRect l="29871" r="30302"/>
          <a:stretch>
            <a:fillRect/>
          </a:stretch>
        </p:blipFill>
        <p:spPr bwMode="auto">
          <a:xfrm>
            <a:off x="2357422" y="1643050"/>
            <a:ext cx="3956169" cy="52149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214554"/>
            <a:ext cx="5929322" cy="41505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1538" y="1000108"/>
            <a:ext cx="7072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Выбери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правильный ответ</a:t>
            </a:r>
            <a:endParaRPr lang="ru-RU" sz="4800" b="1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57232"/>
            <a:ext cx="8858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Где можно сохранить и приумножить свои сбережения?</a:t>
            </a:r>
            <a:endParaRPr lang="ru-RU" sz="2400" b="1" dirty="0"/>
          </a:p>
        </p:txBody>
      </p:sp>
      <p:pic>
        <p:nvPicPr>
          <p:cNvPr id="3" name="банк">
            <a:extLst>
              <a:ext uri="{FF2B5EF4-FFF2-40B4-BE49-F238E27FC236}">
                <a16:creationId xmlns="" xmlns:a16="http://schemas.microsoft.com/office/drawing/2014/main" id="{C0D1D23A-6097-4676-BFF5-162F03CEB8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1357298"/>
            <a:ext cx="3888433" cy="2592288"/>
          </a:xfrm>
          <a:prstGeom prst="rect">
            <a:avLst/>
          </a:prstGeom>
        </p:spPr>
      </p:pic>
      <p:pic>
        <p:nvPicPr>
          <p:cNvPr id="4" name="рынок">
            <a:extLst>
              <a:ext uri="{FF2B5EF4-FFF2-40B4-BE49-F238E27FC236}">
                <a16:creationId xmlns="" xmlns:a16="http://schemas.microsoft.com/office/drawing/2014/main" id="{8BC1EF64-BF7D-4EEE-ACA4-61A36C9A6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2" y="1357298"/>
            <a:ext cx="3611548" cy="2592288"/>
          </a:xfrm>
          <a:prstGeom prst="rect">
            <a:avLst/>
          </a:prstGeom>
        </p:spPr>
      </p:pic>
      <p:pic>
        <p:nvPicPr>
          <p:cNvPr id="5" name="парк">
            <a:extLst>
              <a:ext uri="{FF2B5EF4-FFF2-40B4-BE49-F238E27FC236}">
                <a16:creationId xmlns="" xmlns:a16="http://schemas.microsoft.com/office/drawing/2014/main" id="{F763BB9B-02F1-4C41-B1ED-F78A8EAEBF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02" y="4000504"/>
            <a:ext cx="3227819" cy="2747416"/>
          </a:xfrm>
          <a:prstGeom prst="rect">
            <a:avLst/>
          </a:prstGeom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72660" y="1785926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644098" y="2143116"/>
            <a:ext cx="244475" cy="244475"/>
          </a:xfrm>
          <a:prstGeom prst="rect">
            <a:avLst/>
          </a:prstGeom>
        </p:spPr>
      </p:pic>
      <p:pic>
        <p:nvPicPr>
          <p:cNvPr id="8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58346" y="150017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785794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Из какого аппарата выдаётся нам зарплата?</a:t>
            </a:r>
            <a:endParaRPr lang="ru-RU" sz="2400" b="1" dirty="0"/>
          </a:p>
        </p:txBody>
      </p:sp>
      <p:pic>
        <p:nvPicPr>
          <p:cNvPr id="3" name="кофе">
            <a:extLst>
              <a:ext uri="{FF2B5EF4-FFF2-40B4-BE49-F238E27FC236}">
                <a16:creationId xmlns="" xmlns:a16="http://schemas.microsoft.com/office/drawing/2014/main" id="{FE09388C-2968-4A41-98DE-1FFEEC76E4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7947" r="27500"/>
          <a:stretch>
            <a:fillRect/>
          </a:stretch>
        </p:blipFill>
        <p:spPr>
          <a:xfrm>
            <a:off x="142844" y="1285860"/>
            <a:ext cx="2643206" cy="4091597"/>
          </a:xfrm>
          <a:prstGeom prst="rect">
            <a:avLst/>
          </a:prstGeom>
        </p:spPr>
      </p:pic>
      <p:pic>
        <p:nvPicPr>
          <p:cNvPr id="4" name="игрушки">
            <a:extLst>
              <a:ext uri="{FF2B5EF4-FFF2-40B4-BE49-F238E27FC236}">
                <a16:creationId xmlns="" xmlns:a16="http://schemas.microsoft.com/office/drawing/2014/main" id="{F1780199-082E-4DF2-AA1D-D66EAF08F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3679" r="7482"/>
          <a:stretch>
            <a:fillRect/>
          </a:stretch>
        </p:blipFill>
        <p:spPr>
          <a:xfrm>
            <a:off x="3214678" y="2456599"/>
            <a:ext cx="2857520" cy="4363460"/>
          </a:xfrm>
          <a:prstGeom prst="rect">
            <a:avLst/>
          </a:prstGeom>
        </p:spPr>
      </p:pic>
      <p:pic>
        <p:nvPicPr>
          <p:cNvPr id="5" name="банкомат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950" y="1357298"/>
            <a:ext cx="2417143" cy="4297680"/>
          </a:xfrm>
          <a:prstGeom prst="rect">
            <a:avLst/>
          </a:prstGeom>
        </p:spPr>
      </p:pic>
      <p:pic>
        <p:nvPicPr>
          <p:cNvPr id="7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1857364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01222" y="2143116"/>
            <a:ext cx="244475" cy="244475"/>
          </a:xfrm>
          <a:prstGeom prst="rect">
            <a:avLst/>
          </a:prstGeom>
        </p:spPr>
      </p:pic>
      <p:pic>
        <p:nvPicPr>
          <p:cNvPr id="9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01222" y="257174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85794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Говорят про меня: Деревянный я.</a:t>
            </a:r>
            <a:br>
              <a:rPr lang="ru-RU" sz="2400" b="1" dirty="0" smtClean="0"/>
            </a:br>
            <a:r>
              <a:rPr lang="ru-RU" sz="2400" b="1" dirty="0" smtClean="0"/>
              <a:t>Но неправда, я — железный,</a:t>
            </a:r>
            <a:br>
              <a:rPr lang="ru-RU" sz="2400" b="1" dirty="0" smtClean="0"/>
            </a:br>
            <a:r>
              <a:rPr lang="ru-RU" sz="2400" b="1" dirty="0" smtClean="0"/>
              <a:t>Я тяжелый, полновесный!</a:t>
            </a:r>
            <a:endParaRPr lang="ru-RU" sz="2400" b="1" dirty="0"/>
          </a:p>
        </p:txBody>
      </p:sp>
      <p:pic>
        <p:nvPicPr>
          <p:cNvPr id="3" name="рубль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928802"/>
            <a:ext cx="2937771" cy="2928958"/>
          </a:xfrm>
          <a:prstGeom prst="rect">
            <a:avLst/>
          </a:prstGeom>
        </p:spPr>
      </p:pic>
      <p:pic>
        <p:nvPicPr>
          <p:cNvPr id="4" name="евро">
            <a:extLst>
              <a:ext uri="{FF2B5EF4-FFF2-40B4-BE49-F238E27FC236}">
                <a16:creationId xmlns="" xmlns:a16="http://schemas.microsoft.com/office/drawing/2014/main" id="{4C8EE877-2AE0-4053-A799-461CE7BD6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034948"/>
            <a:ext cx="4080248" cy="2251308"/>
          </a:xfrm>
          <a:prstGeom prst="rect">
            <a:avLst/>
          </a:prstGeom>
        </p:spPr>
      </p:pic>
      <p:pic>
        <p:nvPicPr>
          <p:cNvPr id="5" name="доллар">
            <a:extLst>
              <a:ext uri="{FF2B5EF4-FFF2-40B4-BE49-F238E27FC236}">
                <a16:creationId xmlns="" xmlns:a16="http://schemas.microsoft.com/office/drawing/2014/main" id="{59833C02-E384-4C4A-AE92-DE4937863D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4429132"/>
            <a:ext cx="5496777" cy="2214554"/>
          </a:xfrm>
          <a:prstGeom prst="rect">
            <a:avLst/>
          </a:prstGeom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72660" y="1785926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715536" y="2285992"/>
            <a:ext cx="244475" cy="244475"/>
          </a:xfrm>
          <a:prstGeom prst="rect">
            <a:avLst/>
          </a:prstGeom>
        </p:spPr>
      </p:pic>
      <p:pic>
        <p:nvPicPr>
          <p:cNvPr id="9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01222" y="200024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785794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Что не является жизненно важной потребностью?</a:t>
            </a:r>
            <a:endParaRPr lang="ru-RU" sz="2400" b="1" dirty="0"/>
          </a:p>
        </p:txBody>
      </p:sp>
      <p:pic>
        <p:nvPicPr>
          <p:cNvPr id="38914" name="телевизор" descr="http://4.bp.blogspot.com/-R1Mfl8iG4C8/Uju8_C7TDkI/AAAAAAAAAZM/ObRuZJvWzmg/s1600/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643050"/>
            <a:ext cx="3571900" cy="2633579"/>
          </a:xfrm>
          <a:prstGeom prst="rect">
            <a:avLst/>
          </a:prstGeom>
          <a:noFill/>
        </p:spPr>
      </p:pic>
      <p:pic>
        <p:nvPicPr>
          <p:cNvPr id="38916" name="пища" descr="http://zabavnik.club/wp-content/uploads/kartinki_dlya_detey_s_edoy_1_26023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049618"/>
            <a:ext cx="4714908" cy="2652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8" name="AutoShape 6" descr="https://xn--80aaani3am4adw.xn--p1acf/wa-data/public/site/categories/%D1%82%D0%BE%D0%B2%D0%B0%D1%80%D1%8B%20%D0%B4%D0%BB%D1%8F%20%D0%B4%D0%B5%D1%82%D0%B5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20" name="игрушки" descr="https://avatars.mds.yandex.net/get-zen_doc/195198/pub_5d3dee021e8e3f00b21ea76a_5d3dee6cc0dcf200ad3e1e11/scale_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1357298"/>
            <a:ext cx="3714776" cy="2476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1857364"/>
            <a:ext cx="244475" cy="244475"/>
          </a:xfrm>
          <a:prstGeom prst="rect">
            <a:avLst/>
          </a:prstGeom>
        </p:spPr>
      </p:pic>
      <p:pic>
        <p:nvPicPr>
          <p:cNvPr id="10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01222" y="2357430"/>
            <a:ext cx="244475" cy="244475"/>
          </a:xfrm>
          <a:prstGeom prst="rect">
            <a:avLst/>
          </a:prstGeom>
        </p:spPr>
      </p:pic>
      <p:pic>
        <p:nvPicPr>
          <p:cNvPr id="11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72660" y="278605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857232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Что нельзя купить за деньги?</a:t>
            </a:r>
            <a:endParaRPr lang="ru-RU" sz="2400" b="1" dirty="0"/>
          </a:p>
        </p:txBody>
      </p:sp>
      <p:pic>
        <p:nvPicPr>
          <p:cNvPr id="37890" name="машина" descr="https://kikimoraki.ru/wp-content/uploads/2020/07/e3b0d8a27dbaa96f20b3892e821167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3557079" cy="2143140"/>
          </a:xfrm>
          <a:prstGeom prst="rect">
            <a:avLst/>
          </a:prstGeom>
          <a:noFill/>
        </p:spPr>
      </p:pic>
      <p:pic>
        <p:nvPicPr>
          <p:cNvPr id="37892" name="диван" descr="https://coollady.ru/pic/0004/056/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68366"/>
            <a:ext cx="4308430" cy="2989634"/>
          </a:xfrm>
          <a:prstGeom prst="rect">
            <a:avLst/>
          </a:prstGeom>
          <a:noFill/>
        </p:spPr>
      </p:pic>
      <p:pic>
        <p:nvPicPr>
          <p:cNvPr id="37894" name="дружба" descr="https://u.livelib.ru/reader/Flicker/o/s512mdja/o-o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857364"/>
            <a:ext cx="4135672" cy="2998362"/>
          </a:xfrm>
          <a:prstGeom prst="rect">
            <a:avLst/>
          </a:prstGeom>
          <a:noFill/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2357430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2786058"/>
            <a:ext cx="244475" cy="244475"/>
          </a:xfrm>
          <a:prstGeom prst="rect">
            <a:avLst/>
          </a:prstGeom>
        </p:spPr>
      </p:pic>
      <p:pic>
        <p:nvPicPr>
          <p:cNvPr id="8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29784" y="335756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8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4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71435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Что нужно вставить в банкомат чтобы получить деньги?</a:t>
            </a:r>
            <a:endParaRPr lang="ru-RU" sz="2400" b="1" dirty="0"/>
          </a:p>
        </p:txBody>
      </p:sp>
      <p:pic>
        <p:nvPicPr>
          <p:cNvPr id="44034" name="билет на автобус" descr="http://industrial-news.com/wp-content/uploads/2021/02/b-1kSlZdX3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3786214" cy="2401760"/>
          </a:xfrm>
          <a:prstGeom prst="rect">
            <a:avLst/>
          </a:prstGeom>
          <a:noFill/>
        </p:spPr>
      </p:pic>
      <p:pic>
        <p:nvPicPr>
          <p:cNvPr id="44036" name="фоторамка" descr="https://st03.kakprosto.ru/images/article/2011/6/21/1_5255014f283c75255014f28403.jpg"/>
          <p:cNvPicPr>
            <a:picLocks noChangeAspect="1" noChangeArrowheads="1"/>
          </p:cNvPicPr>
          <p:nvPr/>
        </p:nvPicPr>
        <p:blipFill>
          <a:blip r:embed="rId5" cstate="print"/>
          <a:srcRect l="6383" t="6383" r="6383" b="6383"/>
          <a:stretch>
            <a:fillRect/>
          </a:stretch>
        </p:blipFill>
        <p:spPr bwMode="auto">
          <a:xfrm>
            <a:off x="5715008" y="3714752"/>
            <a:ext cx="2928958" cy="2928958"/>
          </a:xfrm>
          <a:prstGeom prst="rect">
            <a:avLst/>
          </a:prstGeom>
          <a:noFill/>
        </p:spPr>
      </p:pic>
      <p:pic>
        <p:nvPicPr>
          <p:cNvPr id="44038" name="карта банка" descr="https://blog.itsmoneyclub.ru/wp-content/uploads/2020/12/polzovatsya-kreditnoj-kartoj-Sberbanka.jpg"/>
          <p:cNvPicPr>
            <a:picLocks noChangeAspect="1" noChangeArrowheads="1"/>
          </p:cNvPicPr>
          <p:nvPr/>
        </p:nvPicPr>
        <p:blipFill>
          <a:blip r:embed="rId6" cstate="print"/>
          <a:srcRect l="3571" t="2687" r="3571" b="3281"/>
          <a:stretch>
            <a:fillRect/>
          </a:stretch>
        </p:blipFill>
        <p:spPr bwMode="auto">
          <a:xfrm>
            <a:off x="214282" y="2714620"/>
            <a:ext cx="467000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2357430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653622" y="2509830"/>
            <a:ext cx="244475" cy="244475"/>
          </a:xfrm>
          <a:prstGeom prst="rect">
            <a:avLst/>
          </a:prstGeom>
        </p:spPr>
      </p:pic>
      <p:pic>
        <p:nvPicPr>
          <p:cNvPr id="8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29784" y="350043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714356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 что людям выдают зарплату?</a:t>
            </a:r>
            <a:endParaRPr lang="ru-RU" sz="2400" b="1" dirty="0"/>
          </a:p>
        </p:txBody>
      </p:sp>
      <p:pic>
        <p:nvPicPr>
          <p:cNvPr id="43010" name="учитель" descr="https://poiskpodarkov.com/wp-content/uploads/2017/09/chto-vybrat-v-nachalnoy-shko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3786214" cy="2524143"/>
          </a:xfrm>
          <a:prstGeom prst="rect">
            <a:avLst/>
          </a:prstGeom>
          <a:noFill/>
        </p:spPr>
      </p:pic>
      <p:pic>
        <p:nvPicPr>
          <p:cNvPr id="43012" name="отдых" descr="https://viline.tv/creativity/yii2images/images/image-by-item-and-alias?item=Article1465&amp;dirtyAlias=08ebd65a5c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428736"/>
            <a:ext cx="3571900" cy="2382457"/>
          </a:xfrm>
          <a:prstGeom prst="rect">
            <a:avLst/>
          </a:prstGeom>
          <a:noFill/>
        </p:spPr>
      </p:pic>
      <p:pic>
        <p:nvPicPr>
          <p:cNvPr id="43014" name="токарь" descr="https://stihi.ru/pics/2019/02/09/4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000504"/>
            <a:ext cx="3714776" cy="2702119"/>
          </a:xfrm>
          <a:prstGeom prst="rect">
            <a:avLst/>
          </a:prstGeom>
          <a:noFill/>
        </p:spPr>
      </p:pic>
      <p:pic>
        <p:nvPicPr>
          <p:cNvPr id="6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01222" y="2357430"/>
            <a:ext cx="244475" cy="244475"/>
          </a:xfrm>
          <a:prstGeom prst="rect">
            <a:avLst/>
          </a:prstGeom>
        </p:spPr>
      </p:pic>
      <p:pic>
        <p:nvPicPr>
          <p:cNvPr id="7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29784" y="3500438"/>
            <a:ext cx="244475" cy="244475"/>
          </a:xfrm>
          <a:prstGeom prst="rect">
            <a:avLst/>
          </a:prstGeom>
        </p:spPr>
      </p:pic>
      <p:pic>
        <p:nvPicPr>
          <p:cNvPr id="8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82184" y="365283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32" y="785794"/>
            <a:ext cx="5286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 smtClean="0">
                <a:solidFill>
                  <a:srgbClr val="FF0000"/>
                </a:solidFill>
              </a:rPr>
              <a:t>Цель и задачи игры: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556792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Цель: Формирование основ финансовой грамотности у детей старшего дошкольного возраста.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643182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panose="020B0604020202020204" pitchFamily="34" charset="0"/>
              </a:rPr>
              <a:t>Образовательные задачи: познакомить с сущностью основных </a:t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финансово-экономических категорий. Закрепить ранее полученные</a:t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 знания по вопросам финансовой грамотности и экономике</a:t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/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Развивающие задачи: </a:t>
            </a:r>
            <a:r>
              <a:rPr lang="ru-RU" sz="1600" dirty="0" smtClean="0"/>
              <a:t> знакомить дошкольников с основами финансовой грамотности на доступном уровне; развивать сообразительность, гибкость и самостоятельность мышления, умения договариваться между собой, выполнять задания в определенных условиях</a:t>
            </a:r>
            <a:r>
              <a:rPr lang="ru-RU" sz="1600" dirty="0" smtClean="0">
                <a:cs typeface="Arial" panose="020B0604020202020204" pitchFamily="34" charset="0"/>
              </a:rPr>
              <a:t>; развивать зрительное восприятие.</a:t>
            </a:r>
          </a:p>
          <a:p>
            <a:r>
              <a:rPr lang="ru-RU" sz="1600" dirty="0" smtClean="0">
                <a:cs typeface="Arial" panose="020B0604020202020204" pitchFamily="34" charset="0"/>
              </a:rPr>
              <a:t/>
            </a:r>
            <a:br>
              <a:rPr lang="ru-RU" sz="1600" dirty="0" smtClean="0">
                <a:cs typeface="Arial" panose="020B0604020202020204" pitchFamily="34" charset="0"/>
              </a:rPr>
            </a:br>
            <a:r>
              <a:rPr lang="ru-RU" sz="1600" dirty="0" smtClean="0">
                <a:cs typeface="Arial" panose="020B0604020202020204" pitchFamily="34" charset="0"/>
              </a:rPr>
              <a:t>Воспитательные задачи: </a:t>
            </a:r>
            <a:r>
              <a:rPr lang="ru-RU" sz="1600" dirty="0" smtClean="0"/>
              <a:t>воспитывать эмоционально положительное отношение и интерес к деятельности экономического характера. Сформировать навыки командной работы.</a:t>
            </a:r>
            <a:endParaRPr lang="ru-RU" sz="1600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024" y="83671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Назовите мероприятие, где цену набивают молотком?</a:t>
            </a:r>
            <a:endParaRPr lang="ru-RU" sz="2400" b="1" dirty="0"/>
          </a:p>
        </p:txBody>
      </p:sp>
      <p:pic>
        <p:nvPicPr>
          <p:cNvPr id="45058" name="скачки" descr="https://avatars.mds.yandex.net/get-zen_doc/3855260/pub_5faae02399041f23a40498bd_5faae20991ab8a65f7783674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744416" cy="2496277"/>
          </a:xfrm>
          <a:prstGeom prst="rect">
            <a:avLst/>
          </a:prstGeom>
          <a:noFill/>
        </p:spPr>
      </p:pic>
      <p:pic>
        <p:nvPicPr>
          <p:cNvPr id="45060" name="аукцион" descr="https://www.dakil.com/wp-content/uploads/2019/12/Copy-of-Dakil-Auctioneers-Header-Image-4-768x512.jpg"/>
          <p:cNvPicPr>
            <a:picLocks noChangeAspect="1" noChangeArrowheads="1"/>
          </p:cNvPicPr>
          <p:nvPr/>
        </p:nvPicPr>
        <p:blipFill>
          <a:blip r:embed="rId5" cstate="print"/>
          <a:srcRect t="2953"/>
          <a:stretch>
            <a:fillRect/>
          </a:stretch>
        </p:blipFill>
        <p:spPr bwMode="auto">
          <a:xfrm>
            <a:off x="395536" y="3983897"/>
            <a:ext cx="4366794" cy="2825226"/>
          </a:xfrm>
          <a:prstGeom prst="rect">
            <a:avLst/>
          </a:prstGeom>
          <a:noFill/>
        </p:spPr>
      </p:pic>
      <p:pic>
        <p:nvPicPr>
          <p:cNvPr id="45062" name="дискотека" descr="https://stihi.ru/pics/2020/11/12/2969.jpg"/>
          <p:cNvPicPr>
            <a:picLocks noChangeAspect="1" noChangeArrowheads="1"/>
          </p:cNvPicPr>
          <p:nvPr/>
        </p:nvPicPr>
        <p:blipFill>
          <a:blip r:embed="rId6" cstate="print"/>
          <a:srcRect b="6452"/>
          <a:stretch>
            <a:fillRect/>
          </a:stretch>
        </p:blipFill>
        <p:spPr bwMode="auto">
          <a:xfrm>
            <a:off x="5004048" y="1484784"/>
            <a:ext cx="3888432" cy="3330646"/>
          </a:xfrm>
          <a:prstGeom prst="rect">
            <a:avLst/>
          </a:prstGeom>
          <a:noFill/>
        </p:spPr>
      </p:pic>
      <p:pic>
        <p:nvPicPr>
          <p:cNvPr id="6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468544" y="1556792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96536" y="2204864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68544" y="278092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0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36712"/>
            <a:ext cx="4281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Лицо торговой точки. Это?</a:t>
            </a:r>
            <a:endParaRPr lang="ru-RU" sz="2400" b="1" dirty="0"/>
          </a:p>
        </p:txBody>
      </p:sp>
      <p:pic>
        <p:nvPicPr>
          <p:cNvPr id="44034" name="рекламный щит" descr="https://s.alicdn.com/@sc01/kf/H2a719a5ccf6440c39b913b85efe6e3598.jpg"/>
          <p:cNvPicPr>
            <a:picLocks noChangeAspect="1" noChangeArrowheads="1"/>
          </p:cNvPicPr>
          <p:nvPr/>
        </p:nvPicPr>
        <p:blipFill>
          <a:blip r:embed="rId4" cstate="print"/>
          <a:srcRect t="13526" b="12602"/>
          <a:stretch>
            <a:fillRect/>
          </a:stretch>
        </p:blipFill>
        <p:spPr bwMode="auto">
          <a:xfrm>
            <a:off x="395536" y="1268760"/>
            <a:ext cx="3384376" cy="2500094"/>
          </a:xfrm>
          <a:prstGeom prst="rect">
            <a:avLst/>
          </a:prstGeom>
          <a:noFill/>
        </p:spPr>
      </p:pic>
      <p:pic>
        <p:nvPicPr>
          <p:cNvPr id="44036" name="витрина" descr="https://nn.ural-mart.ru/media/cache/79/9f/799f9e2a1b36415352347e00a2741213.jpg"/>
          <p:cNvPicPr>
            <a:picLocks noChangeAspect="1" noChangeArrowheads="1"/>
          </p:cNvPicPr>
          <p:nvPr/>
        </p:nvPicPr>
        <p:blipFill>
          <a:blip r:embed="rId5" cstate="print"/>
          <a:srcRect t="6389" b="4160"/>
          <a:stretch>
            <a:fillRect/>
          </a:stretch>
        </p:blipFill>
        <p:spPr bwMode="auto">
          <a:xfrm>
            <a:off x="2483768" y="3838544"/>
            <a:ext cx="4320480" cy="2902823"/>
          </a:xfrm>
          <a:prstGeom prst="rect">
            <a:avLst/>
          </a:prstGeom>
          <a:noFill/>
        </p:spPr>
      </p:pic>
      <p:pic>
        <p:nvPicPr>
          <p:cNvPr id="44038" name="отражение в зеркале" descr="https://silavmisli.ru/wp-content/uploads/2020/05/4746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268760"/>
            <a:ext cx="3888432" cy="2430270"/>
          </a:xfrm>
          <a:prstGeom prst="rect">
            <a:avLst/>
          </a:prstGeom>
          <a:noFill/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40552" y="1556792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40552" y="1988840"/>
            <a:ext cx="244475" cy="244475"/>
          </a:xfrm>
          <a:prstGeom prst="rect">
            <a:avLst/>
          </a:prstGeom>
        </p:spPr>
      </p:pic>
      <p:pic>
        <p:nvPicPr>
          <p:cNvPr id="9" name="д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468544" y="2492896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2057388"/>
            <a:ext cx="6858016" cy="4800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24" y="1214422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Вспомни пословицы!</a:t>
            </a:r>
            <a:endParaRPr lang="ru-RU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aining-coins-png-10.png"/>
          <p:cNvPicPr>
            <a:picLocks noChangeAspect="1"/>
          </p:cNvPicPr>
          <p:nvPr/>
        </p:nvPicPr>
        <p:blipFill>
          <a:blip r:embed="rId2" cstate="print"/>
          <a:srcRect l="10416" t="6250" r="23958" b="5208"/>
          <a:stretch>
            <a:fillRect/>
          </a:stretch>
        </p:blipFill>
        <p:spPr>
          <a:xfrm>
            <a:off x="6286512" y="3000372"/>
            <a:ext cx="2753287" cy="3714752"/>
          </a:xfrm>
          <a:prstGeom prst="rect">
            <a:avLst/>
          </a:prstGeom>
        </p:spPr>
      </p:pic>
      <p:pic>
        <p:nvPicPr>
          <p:cNvPr id="4" name="Рисунок 3" descr="raining-coins-png-10.png"/>
          <p:cNvPicPr>
            <a:picLocks noChangeAspect="1"/>
          </p:cNvPicPr>
          <p:nvPr/>
        </p:nvPicPr>
        <p:blipFill>
          <a:blip r:embed="rId3" cstate="print"/>
          <a:srcRect l="22917" t="6250" r="22916"/>
          <a:stretch>
            <a:fillRect/>
          </a:stretch>
        </p:blipFill>
        <p:spPr>
          <a:xfrm>
            <a:off x="0" y="1000108"/>
            <a:ext cx="3467122" cy="60007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7224" y="785794"/>
            <a:ext cx="778674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что, по словам пословицы, денег не берут?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1.За лечение.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За обучение.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За спрос.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Что, по мнению пословицы, лучше 100 рублей?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Сто домов.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Сто друзей.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Сто долларов.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делает копейка с рублём?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Бережёт.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Продаёт.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Дружит.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нельзя купить за деньги?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        1. Цветы.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        2. Собаку.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        3. Друга.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ый проек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16632"/>
            <a:ext cx="8640960" cy="648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80628"/>
            <a:ext cx="8784976" cy="6588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2068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Приложение: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1622626950658.jpg"/>
          <p:cNvPicPr>
            <a:picLocks noChangeAspect="1"/>
          </p:cNvPicPr>
          <p:nvPr/>
        </p:nvPicPr>
        <p:blipFill>
          <a:blip r:embed="rId2" cstate="print"/>
          <a:srcRect t="22732"/>
          <a:stretch>
            <a:fillRect/>
          </a:stretch>
        </p:blipFill>
        <p:spPr>
          <a:xfrm>
            <a:off x="0" y="620688"/>
            <a:ext cx="2952733" cy="2592288"/>
          </a:xfrm>
          <a:prstGeom prst="rect">
            <a:avLst/>
          </a:prstGeom>
        </p:spPr>
      </p:pic>
      <p:pic>
        <p:nvPicPr>
          <p:cNvPr id="4" name="Рисунок 3" descr="1622626950666.jpg"/>
          <p:cNvPicPr>
            <a:picLocks noChangeAspect="1"/>
          </p:cNvPicPr>
          <p:nvPr/>
        </p:nvPicPr>
        <p:blipFill>
          <a:blip r:embed="rId3" cstate="print"/>
          <a:srcRect t="26964" b="2712"/>
          <a:stretch>
            <a:fillRect/>
          </a:stretch>
        </p:blipFill>
        <p:spPr>
          <a:xfrm>
            <a:off x="323528" y="3645024"/>
            <a:ext cx="4089710" cy="3096344"/>
          </a:xfrm>
          <a:prstGeom prst="rect">
            <a:avLst/>
          </a:prstGeom>
        </p:spPr>
      </p:pic>
      <p:pic>
        <p:nvPicPr>
          <p:cNvPr id="5" name="Рисунок 4" descr="1622626950672.jpg"/>
          <p:cNvPicPr>
            <a:picLocks noChangeAspect="1"/>
          </p:cNvPicPr>
          <p:nvPr/>
        </p:nvPicPr>
        <p:blipFill>
          <a:blip r:embed="rId4" cstate="print"/>
          <a:srcRect l="16507" t="23925" b="8287"/>
          <a:stretch>
            <a:fillRect/>
          </a:stretch>
        </p:blipFill>
        <p:spPr>
          <a:xfrm>
            <a:off x="2987824" y="1124744"/>
            <a:ext cx="2913675" cy="2448272"/>
          </a:xfrm>
          <a:prstGeom prst="rect">
            <a:avLst/>
          </a:prstGeom>
        </p:spPr>
      </p:pic>
      <p:pic>
        <p:nvPicPr>
          <p:cNvPr id="6" name="Рисунок 5" descr="1622626950674.jpg"/>
          <p:cNvPicPr>
            <a:picLocks noChangeAspect="1"/>
          </p:cNvPicPr>
          <p:nvPr/>
        </p:nvPicPr>
        <p:blipFill>
          <a:blip r:embed="rId5" cstate="print"/>
          <a:srcRect t="18657"/>
          <a:stretch>
            <a:fillRect/>
          </a:stretch>
        </p:blipFill>
        <p:spPr>
          <a:xfrm>
            <a:off x="6012160" y="548680"/>
            <a:ext cx="3027292" cy="2825552"/>
          </a:xfrm>
          <a:prstGeom prst="rect">
            <a:avLst/>
          </a:prstGeom>
        </p:spPr>
      </p:pic>
      <p:pic>
        <p:nvPicPr>
          <p:cNvPr id="7" name="Рисунок 6" descr="1622626950690.jpg"/>
          <p:cNvPicPr>
            <a:picLocks noChangeAspect="1"/>
          </p:cNvPicPr>
          <p:nvPr/>
        </p:nvPicPr>
        <p:blipFill>
          <a:blip r:embed="rId6" cstate="print"/>
          <a:srcRect t="25896" b="6951"/>
          <a:stretch>
            <a:fillRect/>
          </a:stretch>
        </p:blipFill>
        <p:spPr>
          <a:xfrm>
            <a:off x="5004048" y="3645024"/>
            <a:ext cx="3888432" cy="3026066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98072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Как работает интерактивная игра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700808"/>
            <a:ext cx="820891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/>
              <a:t> Все слайды переключаются кликом мышки.</a:t>
            </a:r>
          </a:p>
          <a:p>
            <a:pPr>
              <a:buFontTx/>
              <a:buChar char="-"/>
            </a:pPr>
            <a:r>
              <a:rPr lang="ru-RU" sz="2000" dirty="0" smtClean="0"/>
              <a:t> В разделе в гостях у сказки ребенок выбирает по его мнению правильный ответ в </a:t>
            </a:r>
            <a:r>
              <a:rPr lang="ru-RU" sz="2000" dirty="0" err="1" smtClean="0"/>
              <a:t>ввиде</a:t>
            </a:r>
            <a:r>
              <a:rPr lang="ru-RU" sz="2000" dirty="0" smtClean="0"/>
              <a:t> картинки и нажимает на нее, после нажатия подается соответствующий звуковой сигнал, правильно или нет.</a:t>
            </a:r>
          </a:p>
          <a:p>
            <a:pPr>
              <a:buFontTx/>
              <a:buChar char="-"/>
            </a:pPr>
            <a:r>
              <a:rPr lang="ru-RU" sz="2000" dirty="0" smtClean="0"/>
              <a:t> В разделе загадки после клика мышки появляется правильный ответ.</a:t>
            </a:r>
          </a:p>
          <a:p>
            <a:pPr>
              <a:buFontTx/>
              <a:buChar char="-"/>
            </a:pPr>
            <a:r>
              <a:rPr lang="ru-RU" sz="2000" dirty="0" smtClean="0"/>
              <a:t> В разделе выбери правильный ответ ребенок выбирает правильный ответ кликнет на него и слышит сигнал который соответствует правильному или неправильному ответу.</a:t>
            </a:r>
          </a:p>
          <a:p>
            <a:pPr>
              <a:buFontTx/>
              <a:buChar char="-"/>
            </a:pPr>
            <a:r>
              <a:rPr lang="ru-RU" sz="2000" dirty="0" smtClean="0"/>
              <a:t> В разделе пословицы после клика мышкой выделяется крупным шрифтом правильный ответ.</a:t>
            </a:r>
          </a:p>
          <a:p>
            <a:pPr>
              <a:buFontTx/>
              <a:buChar char="-"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5,6,34,35 слайд </a:t>
            </a:r>
            <a:r>
              <a:rPr lang="ru-RU" sz="2000" dirty="0" err="1" smtClean="0">
                <a:solidFill>
                  <a:srgbClr val="FF0000"/>
                </a:solidFill>
              </a:rPr>
              <a:t>кликаем</a:t>
            </a:r>
            <a:r>
              <a:rPr lang="ru-RU" sz="2000" dirty="0" smtClean="0">
                <a:solidFill>
                  <a:srgbClr val="FF0000"/>
                </a:solidFill>
              </a:rPr>
              <a:t> на пустое поле и появляется анимация.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иксики - Деньги _ Fixik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528" y="188640"/>
            <a:ext cx="8643997" cy="6482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фиксик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142852"/>
            <a:ext cx="8572561" cy="64294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ale_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907369"/>
            <a:ext cx="7072330" cy="49506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7224" y="1071546"/>
            <a:ext cx="779360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"В гостях у сказки"</a:t>
            </a:r>
            <a:endParaRPr lang="ru-RU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85794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Какое сказочное животное умело изготавливает монеты простым ударом копыт?</a:t>
            </a:r>
            <a:endParaRPr lang="ru-RU" sz="2400" b="1" dirty="0"/>
          </a:p>
        </p:txBody>
      </p:sp>
      <p:pic>
        <p:nvPicPr>
          <p:cNvPr id="21506" name="змей горыныч" descr="https://listok-perm.ru/image/cache/data/product/125425-800x800.jpg"/>
          <p:cNvPicPr>
            <a:picLocks noChangeAspect="1" noChangeArrowheads="1"/>
          </p:cNvPicPr>
          <p:nvPr/>
        </p:nvPicPr>
        <p:blipFill>
          <a:blip r:embed="rId4" cstate="print"/>
          <a:srcRect l="4255" r="2128"/>
          <a:stretch>
            <a:fillRect/>
          </a:stretch>
        </p:blipFill>
        <p:spPr bwMode="auto">
          <a:xfrm>
            <a:off x="0" y="1714488"/>
            <a:ext cx="2500330" cy="2670808"/>
          </a:xfrm>
          <a:prstGeom prst="rect">
            <a:avLst/>
          </a:prstGeom>
          <a:noFill/>
        </p:spPr>
      </p:pic>
      <p:pic>
        <p:nvPicPr>
          <p:cNvPr id="21508" name="антилопа" descr="https://klauzura.ru/wp-content/uploads/2019/07/Vovka_v_tridevyatom_tsarstve-1.jpg"/>
          <p:cNvPicPr>
            <a:picLocks noChangeAspect="1" noChangeArrowheads="1"/>
          </p:cNvPicPr>
          <p:nvPr/>
        </p:nvPicPr>
        <p:blipFill>
          <a:blip r:embed="rId5" cstate="print"/>
          <a:srcRect r="30432"/>
          <a:stretch>
            <a:fillRect/>
          </a:stretch>
        </p:blipFill>
        <p:spPr bwMode="auto">
          <a:xfrm>
            <a:off x="3000364" y="3786190"/>
            <a:ext cx="2714644" cy="2614437"/>
          </a:xfrm>
          <a:prstGeom prst="rect">
            <a:avLst/>
          </a:prstGeom>
          <a:noFill/>
        </p:spPr>
      </p:pic>
      <p:pic>
        <p:nvPicPr>
          <p:cNvPr id="21510" name="чебурашка" descr="https://sun9-15.userapi.com/impf/N39RG9vXbawci6Q1TE_WrGvWgdGUvj2QZvYSOw/CYY6kLO-71A.jpg?size=503x445&amp;quality=96&amp;sign=6ce72ced5ebdb6494827641768ff65b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714488"/>
            <a:ext cx="3214710" cy="2844028"/>
          </a:xfrm>
          <a:prstGeom prst="rect">
            <a:avLst/>
          </a:prstGeom>
          <a:noFill/>
        </p:spPr>
      </p:pic>
      <p:pic>
        <p:nvPicPr>
          <p:cNvPr id="12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572660" y="1857364"/>
            <a:ext cx="244475" cy="244475"/>
          </a:xfrm>
          <a:prstGeom prst="rect">
            <a:avLst/>
          </a:prstGeom>
        </p:spPr>
      </p:pic>
      <p:pic>
        <p:nvPicPr>
          <p:cNvPr id="14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01222" y="2714620"/>
            <a:ext cx="244475" cy="244475"/>
          </a:xfrm>
          <a:prstGeom prst="rect">
            <a:avLst/>
          </a:prstGeom>
        </p:spPr>
      </p:pic>
      <p:pic>
        <p:nvPicPr>
          <p:cNvPr id="15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572660" y="350043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0.25723 L -0.00798 -0.07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08" y="714356"/>
            <a:ext cx="8572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какой сказке жадность оставила медвежат без обеда?</a:t>
            </a:r>
            <a:endParaRPr lang="ru-RU" sz="2400" b="1" dirty="0"/>
          </a:p>
        </p:txBody>
      </p:sp>
      <p:pic>
        <p:nvPicPr>
          <p:cNvPr id="3" name="два жадных медвеженка">
            <a:extLst>
              <a:ext uri="{FF2B5EF4-FFF2-40B4-BE49-F238E27FC236}">
                <a16:creationId xmlns="" xmlns:a16="http://schemas.microsoft.com/office/drawing/2014/main" id="{6D665C98-1675-45A7-A3C6-2E4C303212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500174"/>
            <a:ext cx="2637693" cy="3429000"/>
          </a:xfrm>
          <a:prstGeom prst="rect">
            <a:avLst/>
          </a:prstGeom>
        </p:spPr>
      </p:pic>
      <p:pic>
        <p:nvPicPr>
          <p:cNvPr id="4" name="лиса и медведь">
            <a:extLst>
              <a:ext uri="{FF2B5EF4-FFF2-40B4-BE49-F238E27FC236}">
                <a16:creationId xmlns="" xmlns:a16="http://schemas.microsoft.com/office/drawing/2014/main" id="{DBEDF9EE-1225-4FAD-9904-7558B2002E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02" y="2928934"/>
            <a:ext cx="2637693" cy="3643770"/>
          </a:xfrm>
          <a:prstGeom prst="rect">
            <a:avLst/>
          </a:prstGeom>
        </p:spPr>
      </p:pic>
      <p:pic>
        <p:nvPicPr>
          <p:cNvPr id="5" name="три медведя">
            <a:extLst>
              <a:ext uri="{FF2B5EF4-FFF2-40B4-BE49-F238E27FC236}">
                <a16:creationId xmlns="" xmlns:a16="http://schemas.microsoft.com/office/drawing/2014/main" id="{330AEB6A-E226-415C-9DC4-14C5EA9E68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0" y="1357298"/>
            <a:ext cx="2820282" cy="3883348"/>
          </a:xfrm>
          <a:prstGeom prst="rect">
            <a:avLst/>
          </a:prstGeom>
        </p:spPr>
      </p:pic>
      <p:pic>
        <p:nvPicPr>
          <p:cNvPr id="6" name="д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358346" y="1500174"/>
            <a:ext cx="244475" cy="244475"/>
          </a:xfrm>
          <a:prstGeom prst="rect">
            <a:avLst/>
          </a:prstGeom>
        </p:spPr>
      </p:pic>
      <p:pic>
        <p:nvPicPr>
          <p:cNvPr id="7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286908" y="2214554"/>
            <a:ext cx="244475" cy="244475"/>
          </a:xfrm>
          <a:prstGeom prst="rect">
            <a:avLst/>
          </a:prstGeom>
        </p:spPr>
      </p:pic>
      <p:pic>
        <p:nvPicPr>
          <p:cNvPr id="8" name="нет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9358346" y="278605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0.41713 L -0.00643 0.08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</TotalTime>
  <Words>473</Words>
  <Application>Microsoft Office PowerPoint</Application>
  <PresentationFormat>Экран (4:3)</PresentationFormat>
  <Paragraphs>60</Paragraphs>
  <Slides>36</Slides>
  <Notes>0</Notes>
  <HiddenSlides>0</HiddenSlides>
  <MMClips>52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76</cp:revision>
  <dcterms:created xsi:type="dcterms:W3CDTF">2021-05-27T15:57:31Z</dcterms:created>
  <dcterms:modified xsi:type="dcterms:W3CDTF">2021-06-03T11:12:02Z</dcterms:modified>
</cp:coreProperties>
</file>